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6" r:id="rId7"/>
    <p:sldId id="267" r:id="rId8"/>
    <p:sldId id="261" r:id="rId9"/>
    <p:sldId id="268" r:id="rId10"/>
    <p:sldId id="263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4F30C-E2C2-49A7-96A2-F2C237B4C560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A2B96-FED1-47EF-A2B3-70349FC2B0D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3000" y="285750"/>
            <a:ext cx="6934200" cy="17541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UNIVERSITY OF THE GAMBIA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SCHOOL OF MEDICINE &amp; ALLIED HEALTH SCIENCES</a:t>
            </a:r>
            <a:endParaRPr lang="es-E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letterhe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714375"/>
            <a:ext cx="8667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2143108" y="2214554"/>
            <a:ext cx="5214974" cy="3698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LECTURE OF INTERNAL MEDICINE 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43108" y="3143248"/>
            <a:ext cx="5214974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Topic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/>
              <a:t>ESSENTIAL OF HISTORY TAKING</a:t>
            </a:r>
            <a:r>
              <a:rPr lang="en-GB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3108" y="4429132"/>
            <a:ext cx="5214974" cy="116955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s-ES" sz="2000" b="1" dirty="0" smtClean="0"/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 smtClean="0"/>
              <a:t>Structure</a:t>
            </a:r>
            <a:r>
              <a:rPr lang="es-ES" sz="2000" b="1" dirty="0" smtClean="0"/>
              <a:t> of </a:t>
            </a:r>
            <a:r>
              <a:rPr lang="en-US" sz="2000" b="1" dirty="0" smtClean="0"/>
              <a:t>health history 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14678" y="6286520"/>
            <a:ext cx="3233738" cy="365125"/>
          </a:xfrm>
          <a:noFill/>
        </p:spPr>
        <p:txBody>
          <a:bodyPr/>
          <a:lstStyle/>
          <a:p>
            <a:pPr>
              <a:defRPr/>
            </a:pPr>
            <a:r>
              <a:rPr lang="es-E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Dr. </a:t>
            </a:r>
            <a:r>
              <a:rPr lang="es-ES" sz="1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Lubin</a:t>
            </a:r>
            <a:r>
              <a:rPr lang="es-E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Acosta Rodríguez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2910" y="642918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Family </a:t>
            </a:r>
            <a:r>
              <a:rPr lang="en-US" sz="3600" b="1" dirty="0" smtClean="0">
                <a:latin typeface="Agency FB" pitchFamily="34" charset="0"/>
              </a:rPr>
              <a:t>history 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28662" y="2071678"/>
            <a:ext cx="7643866" cy="3113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Outlines or diagrams of age and health,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 age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cause of death of siblings, parents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grandparents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Documents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presence or absence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specific illnesses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family, such as hypertension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coronary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artery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disease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elevated cholesterol levels, stroke, diabetes, thyroid 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renal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disease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cancer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etc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2910" y="642918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Personal and social history  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85786" y="2000240"/>
            <a:ext cx="77153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Describes educational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level.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Family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origin.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Current household.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Personal interests.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Religious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affiliation</a:t>
            </a:r>
            <a:r>
              <a:rPr lang="es-ES" sz="2000" b="1" dirty="0" smtClean="0"/>
              <a:t>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Lifestyle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sz="2000" i="1" dirty="0" err="1" smtClean="0">
                <a:latin typeface="Arial" pitchFamily="34" charset="0"/>
                <a:cs typeface="Arial" pitchFamily="34" charset="0"/>
              </a:rPr>
              <a:t>Activities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ES" sz="2000" i="1" dirty="0" err="1" smtClean="0">
                <a:latin typeface="Arial" pitchFamily="34" charset="0"/>
                <a:cs typeface="Arial" pitchFamily="34" charset="0"/>
              </a:rPr>
              <a:t>daily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 living, </a:t>
            </a:r>
            <a:r>
              <a:rPr lang="es-ES" sz="2000" i="1" dirty="0" err="1">
                <a:latin typeface="Arial" pitchFamily="34" charset="0"/>
                <a:cs typeface="Arial" pitchFamily="34" charset="0"/>
              </a:rPr>
              <a:t>including</a:t>
            </a:r>
            <a:r>
              <a:rPr lang="es-E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i="1" dirty="0" err="1" smtClean="0">
                <a:latin typeface="Arial" pitchFamily="34" charset="0"/>
                <a:cs typeface="Arial" pitchFamily="34" charset="0"/>
              </a:rPr>
              <a:t>frequency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exercise, usual daily food intake, dietary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supplements)</a:t>
            </a:r>
            <a:endParaRPr lang="es-ES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2910" y="64291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Review of systems </a:t>
            </a:r>
            <a:r>
              <a:rPr lang="en-US" sz="3600" b="1" dirty="0" smtClean="0">
                <a:latin typeface="Agency FB" pitchFamily="34" charset="0"/>
              </a:rPr>
              <a:t>  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57224" y="2857496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Documents presence or absence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common symptoms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related to each major body system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642918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Physical examination </a:t>
            </a:r>
            <a:r>
              <a:rPr lang="en-US" sz="3600" b="1" dirty="0" smtClean="0">
                <a:latin typeface="Agency FB" pitchFamily="34" charset="0"/>
              </a:rPr>
              <a:t>  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85852" y="1643050"/>
            <a:ext cx="3929090" cy="1112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General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survey.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Systems examination. </a:t>
            </a:r>
            <a:endParaRPr lang="en-US" sz="20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57356" y="2928934"/>
            <a:ext cx="535785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Respiratory.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Cardiovascular.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Gastrointestinal.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Hematology.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Endocrine.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Rena.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Locomotor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Nervous.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10" y="64291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Agency FB" pitchFamily="34" charset="0"/>
              </a:rPr>
              <a:t>THE HEALTH </a:t>
            </a:r>
            <a:r>
              <a:rPr lang="es-ES" sz="2800" b="1" dirty="0" smtClean="0">
                <a:latin typeface="Agency FB" pitchFamily="34" charset="0"/>
              </a:rPr>
              <a:t>HISTORY</a:t>
            </a:r>
            <a:endParaRPr lang="es-ES" sz="2800" b="1" dirty="0">
              <a:latin typeface="Agency FB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2910" y="1428736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STRUCTURE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00100" y="2000240"/>
            <a:ext cx="764386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/>
              <a:t>Identifying Data and Source of the </a:t>
            </a:r>
            <a:r>
              <a:rPr lang="en-US" sz="2800" i="1" dirty="0" smtClean="0"/>
              <a:t>History.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/>
              <a:t>Chief Complaint.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/>
              <a:t>Present Illness.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/>
              <a:t>Past History.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/>
              <a:t>Family History.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/>
              <a:t>Personal </a:t>
            </a:r>
            <a:r>
              <a:rPr lang="en-US" sz="2800" i="1" dirty="0"/>
              <a:t>and Social </a:t>
            </a:r>
            <a:r>
              <a:rPr lang="en-US" sz="2800" i="1" dirty="0" smtClean="0"/>
              <a:t>History.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2800" i="1" dirty="0" err="1" smtClean="0"/>
              <a:t>Review</a:t>
            </a:r>
            <a:r>
              <a:rPr lang="es-ES" sz="2800" i="1" dirty="0" smtClean="0"/>
              <a:t> </a:t>
            </a:r>
            <a:r>
              <a:rPr lang="es-ES" sz="2800" i="1" dirty="0"/>
              <a:t>of </a:t>
            </a:r>
            <a:r>
              <a:rPr lang="es-ES" sz="2800" i="1" dirty="0" err="1"/>
              <a:t>Systems</a:t>
            </a:r>
            <a:r>
              <a:rPr lang="es-ES" sz="2800" i="1" dirty="0"/>
              <a:t>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2910" y="64291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Identifying Data and Source of the History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57290" y="4714884"/>
            <a:ext cx="5357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 patient.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Family member.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Friend.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Letter of referral or the </a:t>
            </a:r>
            <a:r>
              <a:rPr lang="en-US" dirty="0">
                <a:latin typeface="Arial" pitchFamily="34" charset="0"/>
                <a:cs typeface="Arial" pitchFamily="34" charset="0"/>
              </a:rPr>
              <a:t>medical record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85786" y="164305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Identifying data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57290" y="2214554"/>
            <a:ext cx="3000396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Age.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Gender.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Occupation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Marital status.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85786" y="4071942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Source of the history.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64291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Chief complaint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57224" y="2857496"/>
            <a:ext cx="785818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one or more symptoms 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concerns causing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patient to seek care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2910" y="64291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Present illness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2000240"/>
            <a:ext cx="792961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This section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the history is a complete, clear, and chronologic account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problems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prompting the patient to seek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care 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Amplifies the Chief Complaint)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narrative should include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onset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the problem, the setting in which it has developed, its manifestations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any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treatments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include medications, allergies, habits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smoking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alcohol, since these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are frequently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pertinent to the present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illness.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64291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Present illness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42910" y="1714488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Arial" pitchFamily="34" charset="0"/>
                <a:cs typeface="Arial" pitchFamily="34" charset="0"/>
              </a:rPr>
              <a:t>The principal symptoms should be well-characterized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with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descriptions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71538" y="2714620"/>
            <a:ext cx="707236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Location.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Quality.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Quantity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severity.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Timing (onset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duration,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frequency).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setting in which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they occur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Factors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that have aggravated or relieved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symptoms.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Associated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manifestations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64291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Present illness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85852" y="2928934"/>
            <a:ext cx="735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flows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spontaneously from the patient, but the task of organization is yours.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 flipH="1">
            <a:off x="902943" y="2071678"/>
            <a:ext cx="2883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Always remember.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10" y="64291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Past history 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8662" y="1643050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Lists childhood illnesses.</a:t>
            </a:r>
          </a:p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Lists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adult illnesses with dates for at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least four categories: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28728" y="3429000"/>
            <a:ext cx="62151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Medical.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Surgical.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bstetric/gynecologic.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Psychiatric.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64291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gency FB" pitchFamily="34" charset="0"/>
              </a:rPr>
              <a:t>Past history </a:t>
            </a:r>
            <a:endParaRPr lang="en-US" sz="3600" b="1" dirty="0" smtClean="0">
              <a:latin typeface="Agency FB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71604" y="2571744"/>
            <a:ext cx="4000528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Immunizations.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creening tests.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Lifestyle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issues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H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ome safety</a:t>
            </a:r>
            <a:endParaRPr lang="es-ES" sz="2000" dirty="0"/>
          </a:p>
        </p:txBody>
      </p:sp>
      <p:sp>
        <p:nvSpPr>
          <p:cNvPr id="5" name="4 Rectángulo"/>
          <p:cNvSpPr/>
          <p:nvPr/>
        </p:nvSpPr>
        <p:spPr>
          <a:xfrm>
            <a:off x="1000100" y="1714488"/>
            <a:ext cx="72866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  Includes health maintenance practices such as: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460</Words>
  <Application>Microsoft Office PowerPoint</Application>
  <PresentationFormat>Presentación en pantalla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Lubin</dc:creator>
  <cp:lastModifiedBy>Lubin</cp:lastModifiedBy>
  <cp:revision>29</cp:revision>
  <dcterms:created xsi:type="dcterms:W3CDTF">2010-09-19T12:17:57Z</dcterms:created>
  <dcterms:modified xsi:type="dcterms:W3CDTF">2010-09-19T18:48:55Z</dcterms:modified>
</cp:coreProperties>
</file>